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2" r:id="rId8"/>
    <p:sldId id="263" r:id="rId9"/>
    <p:sldId id="265" r:id="rId10"/>
    <p:sldId id="264" r:id="rId11"/>
    <p:sldId id="266" r:id="rId1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D5ED"/>
    <a:srgbClr val="0070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228" y="-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olo rettango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o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7" name="Sottotito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  <p:grpSp>
        <p:nvGrpSpPr>
          <p:cNvPr id="2" name="Grup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igura a mano libera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igura a mano libera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igura a mano libera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Segnaposto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cut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cut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cut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</p:spTree>
  </p:cSld>
  <p:clrMapOvr>
    <a:masterClrMapping/>
  </p:clrMapOvr>
  <p:transition>
    <p:cut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Gallone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Gallone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ransition>
    <p:cut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8" name="Figura a mano libera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igura a mano libera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angolo rettango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nettore 1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allone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Gallone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igura a mano libera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igura a mano libera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angolo rettango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nettore 1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egnaposto tito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0" name="Segnaposto tes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F69B2A9-BE54-4B6B-8190-D81E75ABC3CE}" type="datetimeFigureOut">
              <a:rPr lang="it-IT" smtClean="0"/>
              <a:pPr/>
              <a:t>12/12/2018</a:t>
            </a:fld>
            <a:endParaRPr lang="it-IT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it-IT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5E796E-F68A-43D9-823F-9CB5D27C42F2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cut thruBlk="1"/>
  </p:transition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Progetto 1 LAM:</a:t>
            </a:r>
            <a:br>
              <a:rPr lang="it-IT" dirty="0" smtClean="0"/>
            </a:br>
            <a:r>
              <a:rPr lang="it-IT" dirty="0" smtClean="0"/>
              <a:t> </a:t>
            </a:r>
            <a:r>
              <a:rPr lang="it-IT" dirty="0"/>
              <a:t>Wireless </a:t>
            </a:r>
            <a:r>
              <a:rPr lang="it-IT" dirty="0" err="1"/>
              <a:t>Connectivity</a:t>
            </a:r>
            <a:r>
              <a:rPr lang="it-IT" dirty="0"/>
              <a:t> </a:t>
            </a:r>
            <a:r>
              <a:rPr lang="it-IT" dirty="0" err="1"/>
              <a:t>Map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Marcello </a:t>
            </a:r>
            <a:r>
              <a:rPr lang="it-IT" dirty="0" err="1" smtClean="0"/>
              <a:t>Mazzoleni</a:t>
            </a:r>
            <a:endParaRPr lang="it-IT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Il metodo responsabile del caricamento dei dati viene eseguito in 3 occasioni: </a:t>
            </a:r>
          </a:p>
          <a:p>
            <a:pPr lvl="1"/>
            <a:r>
              <a:rPr lang="it-IT" dirty="0" smtClean="0"/>
              <a:t>All’avvio</a:t>
            </a:r>
          </a:p>
          <a:p>
            <a:pPr lvl="1"/>
            <a:r>
              <a:rPr lang="it-IT" dirty="0" smtClean="0"/>
              <a:t>Alla richiesta di una rete diversa</a:t>
            </a:r>
          </a:p>
          <a:p>
            <a:pPr lvl="1"/>
            <a:r>
              <a:rPr lang="it-IT" dirty="0" smtClean="0"/>
              <a:t>Dopo l’aggiornamento di un elemento.</a:t>
            </a:r>
          </a:p>
          <a:p>
            <a:r>
              <a:rPr lang="it-IT" dirty="0" smtClean="0"/>
              <a:t>Quando viene chiamato, esegue la seguente </a:t>
            </a:r>
            <a:r>
              <a:rPr lang="it-IT" dirty="0" err="1" smtClean="0"/>
              <a:t>query</a:t>
            </a:r>
            <a:r>
              <a:rPr lang="it-IT" dirty="0" smtClean="0"/>
              <a:t> per mostrare i dati di una sola rete alla volta: 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database: lettura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907704" y="4437112"/>
            <a:ext cx="4824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7033"/>
                </a:solidFill>
              </a:rPr>
              <a:t>SELECT *</a:t>
            </a:r>
          </a:p>
          <a:p>
            <a:r>
              <a:rPr lang="it-IT" sz="2800" dirty="0" smtClean="0">
                <a:solidFill>
                  <a:srgbClr val="007033"/>
                </a:solidFill>
              </a:rPr>
              <a:t>FROM Rilevazione</a:t>
            </a:r>
          </a:p>
          <a:p>
            <a:r>
              <a:rPr lang="it-IT" sz="2800" dirty="0" err="1" smtClean="0">
                <a:solidFill>
                  <a:srgbClr val="007033"/>
                </a:solidFill>
              </a:rPr>
              <a:t>Where</a:t>
            </a:r>
            <a:r>
              <a:rPr lang="it-IT" sz="2800" dirty="0" smtClean="0">
                <a:solidFill>
                  <a:srgbClr val="007033"/>
                </a:solidFill>
              </a:rPr>
              <a:t> </a:t>
            </a:r>
            <a:r>
              <a:rPr lang="it-IT" sz="2800" dirty="0" err="1" smtClean="0">
                <a:solidFill>
                  <a:srgbClr val="007033"/>
                </a:solidFill>
              </a:rPr>
              <a:t>tipoConn</a:t>
            </a:r>
            <a:r>
              <a:rPr lang="it-IT" sz="2800" dirty="0" smtClean="0">
                <a:solidFill>
                  <a:srgbClr val="007033"/>
                </a:solidFill>
              </a:rPr>
              <a:t> = :</a:t>
            </a:r>
            <a:r>
              <a:rPr lang="it-IT" sz="2800" dirty="0" err="1" smtClean="0">
                <a:solidFill>
                  <a:srgbClr val="007033"/>
                </a:solidFill>
              </a:rPr>
              <a:t>TipoC</a:t>
            </a:r>
            <a:endParaRPr lang="it-IT" sz="2800" dirty="0">
              <a:solidFill>
                <a:srgbClr val="007033"/>
              </a:solidFill>
            </a:endParaRPr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Screenshot</a:t>
            </a:r>
            <a:endParaRPr lang="it-IT" dirty="0"/>
          </a:p>
        </p:txBody>
      </p:sp>
      <p:pic>
        <p:nvPicPr>
          <p:cNvPr id="2050" name="Picture 2" descr="C:\Users\Marcello\Desktop\Screenshot_20181211-1923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2376264" cy="4224469"/>
          </a:xfrm>
          <a:prstGeom prst="rect">
            <a:avLst/>
          </a:prstGeom>
          <a:noFill/>
        </p:spPr>
      </p:pic>
      <p:pic>
        <p:nvPicPr>
          <p:cNvPr id="2051" name="Picture 3" descr="C:\Users\Marcello\Desktop\Screenshot_20181211-1923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1556792"/>
            <a:ext cx="2389764" cy="4248471"/>
          </a:xfrm>
          <a:prstGeom prst="rect">
            <a:avLst/>
          </a:prstGeom>
          <a:noFill/>
        </p:spPr>
      </p:pic>
      <p:pic>
        <p:nvPicPr>
          <p:cNvPr id="2052" name="Picture 4" descr="C:\Users\Marcello\Desktop\Screenshot_20181211-1923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1556792"/>
            <a:ext cx="2376264" cy="4224469"/>
          </a:xfrm>
          <a:prstGeom prst="rect">
            <a:avLst/>
          </a:prstGeom>
          <a:noFill/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	Lo </a:t>
            </a:r>
            <a:r>
              <a:rPr lang="it-IT" dirty="0"/>
              <a:t>scopo </a:t>
            </a:r>
            <a:r>
              <a:rPr lang="it-IT" dirty="0" smtClean="0"/>
              <a:t>è </a:t>
            </a:r>
            <a:r>
              <a:rPr lang="it-IT" dirty="0"/>
              <a:t>quello di creare </a:t>
            </a:r>
            <a:r>
              <a:rPr lang="it-IT" dirty="0" smtClean="0"/>
              <a:t>una mappa in </a:t>
            </a:r>
            <a:r>
              <a:rPr lang="it-IT" dirty="0"/>
              <a:t>cui la potenza del segnale rilevato </a:t>
            </a:r>
            <a:r>
              <a:rPr lang="it-IT" dirty="0" smtClean="0"/>
              <a:t>sia </a:t>
            </a:r>
            <a:r>
              <a:rPr lang="it-IT" dirty="0"/>
              <a:t>espressa visivamente con </a:t>
            </a:r>
            <a:r>
              <a:rPr lang="it-IT" dirty="0" smtClean="0"/>
              <a:t>cerchi colorati</a:t>
            </a:r>
            <a:endParaRPr lang="it-IT" dirty="0"/>
          </a:p>
          <a:p>
            <a:pPr>
              <a:buNone/>
            </a:pPr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L’</a:t>
            </a:r>
            <a:r>
              <a:rPr lang="it-IT" dirty="0" err="1" smtClean="0"/>
              <a:t>App</a:t>
            </a:r>
            <a:endParaRPr lang="it-IT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3140968"/>
            <a:ext cx="5196683" cy="266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dirty="0" smtClean="0"/>
              <a:t>L’interfaccia grafica dell’</a:t>
            </a:r>
            <a:r>
              <a:rPr lang="it-IT" sz="2000" dirty="0" err="1" smtClean="0"/>
              <a:t>app</a:t>
            </a:r>
            <a:r>
              <a:rPr lang="it-IT" sz="2000" dirty="0" smtClean="0"/>
              <a:t> è </a:t>
            </a:r>
            <a:r>
              <a:rPr lang="it-IT" sz="2000" dirty="0"/>
              <a:t>composta da una mappa e da un menu a </a:t>
            </a:r>
            <a:r>
              <a:rPr lang="it-IT" sz="2000" dirty="0" smtClean="0"/>
              <a:t>tendina che </a:t>
            </a:r>
            <a:r>
              <a:rPr lang="it-IT" sz="2000" dirty="0"/>
              <a:t>permette all’utente di selezionare il tipo di connessione </a:t>
            </a:r>
            <a:r>
              <a:rPr lang="it-IT" sz="2000" dirty="0" smtClean="0"/>
              <a:t>desiderata</a:t>
            </a:r>
            <a:endParaRPr lang="it-IT" sz="2000" dirty="0"/>
          </a:p>
          <a:p>
            <a:pPr>
              <a:buNone/>
            </a:pP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Funzionamento</a:t>
            </a:r>
            <a:endParaRPr lang="it-IT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708920"/>
            <a:ext cx="7083152" cy="3554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	Viene eseguito un controllo per determinare se la rete a cui si è connessi e quella selezionata corrispondono. </a:t>
            </a:r>
          </a:p>
          <a:p>
            <a:pPr>
              <a:buNone/>
            </a:pPr>
            <a:r>
              <a:rPr lang="it-IT" dirty="0" smtClean="0"/>
              <a:t>	Se lo sono, verrà eseguita una rilevazione ogni 60 secondi, altrimenti si potranno solo visualizzare le rilevazioni precedenti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Selezione della rete</a:t>
            </a:r>
            <a:endParaRPr lang="it-IT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Avvio dell’</a:t>
            </a:r>
            <a:r>
              <a:rPr lang="it-IT" dirty="0" err="1" smtClean="0"/>
              <a:t>app</a:t>
            </a:r>
            <a:endParaRPr lang="it-IT" dirty="0"/>
          </a:p>
        </p:txBody>
      </p:sp>
      <p:pic>
        <p:nvPicPr>
          <p:cNvPr id="4098" name="Picture 2" descr="C:\Users\Marcello\Desktop\Screenshot_20181211-1129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127572"/>
            <a:ext cx="2813074" cy="4730428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179512" y="1268760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Durante il primo avvio viene chiesto il permesso di accedere alla posizione</a:t>
            </a:r>
            <a:endParaRPr lang="it-IT" dirty="0"/>
          </a:p>
        </p:txBody>
      </p:sp>
      <p:pic>
        <p:nvPicPr>
          <p:cNvPr id="4099" name="Picture 3" descr="C:\Users\Marcello\Desktop\Screenshot_20181211-1132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268760"/>
            <a:ext cx="2736304" cy="4674818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4644008" y="6021288"/>
            <a:ext cx="4283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Ad ogni avvio, </a:t>
            </a:r>
            <a:r>
              <a:rPr lang="it-IT" b="1" dirty="0" smtClean="0"/>
              <a:t>se rilevato non attivo</a:t>
            </a:r>
            <a:r>
              <a:rPr lang="it-IT" dirty="0" smtClean="0"/>
              <a:t>, viene chiesto di accendere il GPS</a:t>
            </a:r>
            <a:endParaRPr lang="it-IT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Ogni cerchio ha le seguenti caratteristiche</a:t>
            </a:r>
          </a:p>
          <a:p>
            <a:pPr>
              <a:buNone/>
            </a:pPr>
            <a:r>
              <a:rPr lang="it-IT" dirty="0" smtClean="0"/>
              <a:t>memorizzate nel database:</a:t>
            </a:r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Le rilevazioni</a:t>
            </a:r>
            <a:endParaRPr lang="it-IT" dirty="0"/>
          </a:p>
        </p:txBody>
      </p:sp>
      <p:pic>
        <p:nvPicPr>
          <p:cNvPr id="3074" name="Picture 2" descr="C:\Users\Marcello\Desktop\Cattura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9512" y="2492896"/>
            <a:ext cx="4616848" cy="3098147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4427984" y="2780928"/>
            <a:ext cx="4536504" cy="1938992"/>
          </a:xfrm>
          <a:prstGeom prst="rect">
            <a:avLst/>
          </a:prstGeom>
          <a:solidFill>
            <a:srgbClr val="21D5ED">
              <a:alpha val="72157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Ogni cerchio ha un colore. Questo colore è stabilito in fase di rilevazione della potenza, seguendo una scala con 4 gradi:</a:t>
            </a:r>
            <a:endParaRPr lang="it-IT" sz="2400" dirty="0">
              <a:solidFill>
                <a:srgbClr val="00B050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427984" y="4725145"/>
            <a:ext cx="4536504" cy="1569660"/>
          </a:xfrm>
          <a:prstGeom prst="rect">
            <a:avLst/>
          </a:prstGeom>
          <a:solidFill>
            <a:srgbClr val="21D5ED">
              <a:alpha val="72157"/>
            </a:srgbClr>
          </a:solidFill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FF0000"/>
                </a:solidFill>
              </a:rPr>
              <a:t>Rosso: segnale cattivo</a:t>
            </a:r>
          </a:p>
          <a:p>
            <a:r>
              <a:rPr lang="it-IT" sz="2400" dirty="0" smtClean="0">
                <a:solidFill>
                  <a:schemeClr val="accent6">
                    <a:lumMod val="75000"/>
                  </a:schemeClr>
                </a:solidFill>
              </a:rPr>
              <a:t>Arancione: Segnale basso</a:t>
            </a:r>
          </a:p>
          <a:p>
            <a:r>
              <a:rPr lang="it-IT" sz="2400" dirty="0" smtClean="0">
                <a:solidFill>
                  <a:srgbClr val="FFFF00"/>
                </a:solidFill>
              </a:rPr>
              <a:t>Giallo: segnale buono</a:t>
            </a:r>
          </a:p>
          <a:p>
            <a:r>
              <a:rPr lang="it-IT" sz="2400" dirty="0" smtClean="0">
                <a:solidFill>
                  <a:srgbClr val="00B050"/>
                </a:solidFill>
              </a:rPr>
              <a:t>Verde: segnale ottimo</a:t>
            </a:r>
            <a:endParaRPr lang="it-IT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5" grpId="0" animBg="1"/>
      <p:bldP spid="6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cello\Pictures\Screenshots\Screenshot (5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476672"/>
            <a:ext cx="3595117" cy="5832648"/>
          </a:xfrm>
          <a:prstGeom prst="rect">
            <a:avLst/>
          </a:prstGeom>
          <a:noFill/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5313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dirty="0" smtClean="0"/>
              <a:t>Viene eseguito uno zoom automatico sulla posizione rilevata (posizione aggiornata ogni secondo)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smtClean="0"/>
              <a:t>Vengono caricati i dati relativi alla selezione (default 4g)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smtClean="0"/>
              <a:t>Se copertura e rete selezionata corrispondono, iniziano le rilevazioni del segnale</a:t>
            </a:r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Uso dell’</a:t>
            </a:r>
            <a:r>
              <a:rPr lang="it-IT" dirty="0" err="1" smtClean="0"/>
              <a:t>app</a:t>
            </a:r>
            <a:endParaRPr lang="it-IT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076056" y="519061"/>
            <a:ext cx="3600400" cy="5790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Se la posizione rilevata è distante </a:t>
            </a:r>
            <a:r>
              <a:rPr lang="it-IT" u="sng" dirty="0" smtClean="0"/>
              <a:t>meno di 5 metri</a:t>
            </a:r>
            <a:r>
              <a:rPr lang="it-IT" dirty="0" smtClean="0"/>
              <a:t> da una posizione già rilevata: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smtClean="0"/>
              <a:t>Il nuovo dato </a:t>
            </a:r>
            <a:r>
              <a:rPr lang="it-IT" b="1" dirty="0" smtClean="0"/>
              <a:t>viene</a:t>
            </a:r>
            <a:r>
              <a:rPr lang="it-IT" dirty="0" smtClean="0"/>
              <a:t> </a:t>
            </a:r>
            <a:r>
              <a:rPr lang="it-IT" b="1" dirty="0" smtClean="0"/>
              <a:t>ignorato</a:t>
            </a:r>
            <a:r>
              <a:rPr lang="it-IT" dirty="0" smtClean="0"/>
              <a:t> se quello precedente è stato rilevato </a:t>
            </a:r>
            <a:r>
              <a:rPr lang="it-IT" b="1" dirty="0" smtClean="0"/>
              <a:t>meno </a:t>
            </a:r>
            <a:r>
              <a:rPr lang="it-IT" dirty="0" smtClean="0"/>
              <a:t>di 60 secondi prima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smtClean="0"/>
              <a:t>Se invece il dato precedente è stato rilevato </a:t>
            </a:r>
            <a:r>
              <a:rPr lang="it-IT" b="1" dirty="0" smtClean="0"/>
              <a:t>più</a:t>
            </a:r>
            <a:r>
              <a:rPr lang="it-IT" dirty="0" smtClean="0"/>
              <a:t> di 60 secondi prima:</a:t>
            </a:r>
          </a:p>
          <a:p>
            <a:pPr marL="914400" lvl="1" indent="-514350"/>
            <a:r>
              <a:rPr lang="it-IT" dirty="0" smtClean="0"/>
              <a:t>L’opacità del cerchio aumenta di 1 “grado”</a:t>
            </a:r>
          </a:p>
          <a:p>
            <a:pPr marL="914400" lvl="1" indent="-514350"/>
            <a:r>
              <a:rPr lang="it-IT" dirty="0" smtClean="0"/>
              <a:t>Il colore viene modificato in base alla media tra la potenza precedente e quella appena rilevata</a:t>
            </a:r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 casi possibili</a:t>
            </a:r>
            <a:endParaRPr lang="it-IT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Per aggiungere un nuovo cerchio al database viene eseguito un task asincrono contenente l’impostazione dei valori rilevati e successivamente viene eseguito l’</a:t>
            </a:r>
            <a:r>
              <a:rPr lang="it-IT" b="1" dirty="0" err="1" smtClean="0"/>
              <a:t>insert</a:t>
            </a:r>
            <a:endParaRPr lang="it-IT" b="1" dirty="0" smtClean="0"/>
          </a:p>
          <a:p>
            <a:r>
              <a:rPr lang="it-IT" dirty="0" smtClean="0"/>
              <a:t>Se invece è necessario </a:t>
            </a:r>
            <a:r>
              <a:rPr lang="it-IT" b="1" dirty="0" smtClean="0"/>
              <a:t>aggiornare</a:t>
            </a:r>
            <a:r>
              <a:rPr lang="it-IT" dirty="0" smtClean="0"/>
              <a:t> un dato già presente nel database, viene richiamato l’</a:t>
            </a:r>
            <a:r>
              <a:rPr lang="it-IT" b="1" dirty="0" smtClean="0"/>
              <a:t>update</a:t>
            </a:r>
            <a:r>
              <a:rPr lang="it-IT" dirty="0" smtClean="0"/>
              <a:t> “</a:t>
            </a:r>
            <a:r>
              <a:rPr lang="it-IT" dirty="0" err="1" smtClean="0"/>
              <a:t>aggiornaRilevazione</a:t>
            </a:r>
            <a:r>
              <a:rPr lang="it-IT" dirty="0" smtClean="0"/>
              <a:t>” che modificherà il record nel database con i nuovi valori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Il database: scrittura</a:t>
            </a:r>
            <a:endParaRPr lang="it-IT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iale">
  <a:themeElements>
    <a:clrScheme name="Vial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Vial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Vial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629</TotalTime>
  <Words>343</Words>
  <Application>Microsoft Office PowerPoint</Application>
  <PresentationFormat>Presentazione su schermo (4:3)</PresentationFormat>
  <Paragraphs>44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2" baseType="lpstr">
      <vt:lpstr>Viale</vt:lpstr>
      <vt:lpstr>Progetto 1 LAM:  Wireless Connectivity Map</vt:lpstr>
      <vt:lpstr>L’App</vt:lpstr>
      <vt:lpstr>Funzionamento</vt:lpstr>
      <vt:lpstr>Selezione della rete</vt:lpstr>
      <vt:lpstr>Avvio dell’app</vt:lpstr>
      <vt:lpstr>Le rilevazioni</vt:lpstr>
      <vt:lpstr>Uso dell’app</vt:lpstr>
      <vt:lpstr>I casi possibili</vt:lpstr>
      <vt:lpstr>Il database: scrittura</vt:lpstr>
      <vt:lpstr>Il database: lettura</vt:lpstr>
      <vt:lpstr>Screenshot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LAM Wireless Connectivity Map</dc:title>
  <dc:creator>Marcello</dc:creator>
  <cp:lastModifiedBy>Marcello</cp:lastModifiedBy>
  <cp:revision>63</cp:revision>
  <dcterms:created xsi:type="dcterms:W3CDTF">2018-12-11T10:05:13Z</dcterms:created>
  <dcterms:modified xsi:type="dcterms:W3CDTF">2018-12-12T13:13:55Z</dcterms:modified>
</cp:coreProperties>
</file>